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0" r:id="rId3"/>
    <p:sldId id="291" r:id="rId4"/>
    <p:sldId id="295" r:id="rId5"/>
    <p:sldId id="296" r:id="rId6"/>
    <p:sldId id="281" r:id="rId7"/>
    <p:sldId id="283" r:id="rId8"/>
    <p:sldId id="286" r:id="rId9"/>
    <p:sldId id="287" r:id="rId10"/>
    <p:sldId id="288" r:id="rId11"/>
    <p:sldId id="292" r:id="rId12"/>
    <p:sldId id="294" r:id="rId13"/>
    <p:sldId id="284" r:id="rId14"/>
    <p:sldId id="297" r:id="rId15"/>
    <p:sldId id="293" r:id="rId16"/>
    <p:sldId id="298" r:id="rId17"/>
    <p:sldId id="299" r:id="rId18"/>
    <p:sldId id="300" r:id="rId19"/>
    <p:sldId id="273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035" autoAdjust="0"/>
  </p:normalViewPr>
  <p:slideViewPr>
    <p:cSldViewPr snapToGrid="0">
      <p:cViewPr varScale="1">
        <p:scale>
          <a:sx n="87" d="100"/>
          <a:sy n="87" d="100"/>
        </p:scale>
        <p:origin x="1374" y="11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22CE9-4025-4555-959D-CB50AAFCC040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78A7B-2394-4213-A0BF-6891B0BF40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461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2943D-4A4B-44DC-8D80-3D0D3314A5E9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970BF-7969-4857-8EDC-856F6F202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75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Olá.</a:t>
            </a:r>
          </a:p>
          <a:p>
            <a:r>
              <a:rPr lang="pt-BR" dirty="0"/>
              <a:t>Neste vídeo iremos conhecer formas de representação de algoritmos.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99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último exemplo utiliza uma repetição, para evitar que o usuário informe um ano de nascimento menor que 0.</a:t>
            </a:r>
          </a:p>
          <a:p>
            <a:r>
              <a:rPr lang="pt-BR" dirty="0"/>
              <a:t>Além disso, observe que dessa forma, caso o usuário insira um valor inválido (menor que 0), ele poderá informar novamente o ano (repetindo a leitura).</a:t>
            </a:r>
          </a:p>
          <a:p>
            <a:r>
              <a:rPr lang="pt-BR" dirty="0"/>
              <a:t>Ler o fluxo...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21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Aqui, você observa o mesmo algoritmo “Encontrar idade” representado tanto em fluxograma quanto em pseudocódigo.</a:t>
            </a:r>
          </a:p>
          <a:p>
            <a:endParaRPr lang="pt-BR" dirty="0"/>
          </a:p>
          <a:p>
            <a:r>
              <a:rPr lang="pt-BR" dirty="0"/>
              <a:t>A representação do fluxograma é importante para as situações em que desejamos acompanhar os diferentes fluxos possíveis de execução de um algoritmo.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643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a partir dessas representações, que nós desenvolvemos o programa de computador equivalente ao algoritmo.</a:t>
            </a:r>
          </a:p>
          <a:p>
            <a:endParaRPr lang="pt-BR" dirty="0"/>
          </a:p>
          <a:p>
            <a:r>
              <a:rPr lang="pt-BR" dirty="0"/>
              <a:t>Na imagem, você tem a tela do prompt de comando executando o programa </a:t>
            </a:r>
            <a:r>
              <a:rPr lang="pt-BR" dirty="0" err="1"/>
              <a:t>Encontrar_idade</a:t>
            </a:r>
            <a:r>
              <a:rPr lang="pt-BR" dirty="0"/>
              <a:t> desenvolvido em linguagem C, que estudaremos mais adiante.</a:t>
            </a:r>
          </a:p>
          <a:p>
            <a:endParaRPr lang="pt-BR" dirty="0"/>
          </a:p>
          <a:p>
            <a:r>
              <a:rPr lang="pt-BR" dirty="0"/>
              <a:t>Mas como avaliar se um algoritmo está correto, enquanto ele ainda não é um programa de computador?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751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solução é o teste de mesa.</a:t>
            </a:r>
          </a:p>
          <a:p>
            <a:endParaRPr lang="pt-BR" dirty="0"/>
          </a:p>
          <a:p>
            <a:r>
              <a:rPr lang="pt-BR" dirty="0"/>
              <a:t>Uma (ler item)</a:t>
            </a:r>
          </a:p>
          <a:p>
            <a:endParaRPr lang="pt-BR" dirty="0"/>
          </a:p>
          <a:p>
            <a:r>
              <a:rPr lang="pt-BR" dirty="0"/>
              <a:t>Explicar a figura.</a:t>
            </a:r>
          </a:p>
          <a:p>
            <a:endParaRPr lang="pt-BR" dirty="0"/>
          </a:p>
          <a:p>
            <a:r>
              <a:rPr lang="pt-BR" dirty="0"/>
              <a:t>Vamos a um exemplo: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775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350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264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301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7781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você pode fazer o teste de mesa para outros valores que podem ser informados pelo usuário.</a:t>
            </a:r>
          </a:p>
          <a:p>
            <a:endParaRPr lang="pt-BR" dirty="0"/>
          </a:p>
          <a:p>
            <a:r>
              <a:rPr lang="pt-BR" dirty="0"/>
              <a:t>Além disso, é importante destacar que há diferentes softwares para edição de pseudocódigos e fluxogramas.</a:t>
            </a:r>
          </a:p>
          <a:p>
            <a:r>
              <a:rPr lang="pt-BR" dirty="0"/>
              <a:t>Veja as recomendações no material complementar!</a:t>
            </a:r>
          </a:p>
          <a:p>
            <a:endParaRPr lang="pt-BR" dirty="0"/>
          </a:p>
          <a:p>
            <a:r>
              <a:rPr lang="pt-BR" dirty="0"/>
              <a:t>Até o próximo vídeo!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472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Anteriormente, nós vimos este algoritmo para fazer um sanduíche.</a:t>
            </a:r>
          </a:p>
          <a:p>
            <a:r>
              <a:rPr lang="pt-BR" dirty="0"/>
              <a:t>Perceba que as instruções são descritas utilizando um texto com linguagem falada no nosso dia-a-dia.</a:t>
            </a:r>
          </a:p>
          <a:p>
            <a:r>
              <a:rPr lang="pt-BR" dirty="0"/>
              <a:t>Essa forma de representação é denominada de “Linguagem Natural”.</a:t>
            </a:r>
          </a:p>
          <a:p>
            <a:endParaRPr lang="pt-BR" dirty="0"/>
          </a:p>
          <a:p>
            <a:r>
              <a:rPr lang="pt-BR" dirty="0"/>
              <a:t>Ela pode ser empregada para descrever algoritmos para serem executados no computador, mas poderia se tornar complexo se referir a conceitos como variáveis, condições, entre outros.</a:t>
            </a:r>
          </a:p>
          <a:p>
            <a:r>
              <a:rPr lang="pt-BR" dirty="0"/>
              <a:t>Para evitar isso, existe o Português Estruturado.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1108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Também conhecido como pseudocódigo, essa forma de representação (ler)...</a:t>
            </a:r>
          </a:p>
          <a:p>
            <a:r>
              <a:rPr lang="pt-BR" dirty="0"/>
              <a:t>Assim, restringe-se as instruções ao que o computador “conhece”.</a:t>
            </a:r>
          </a:p>
          <a:p>
            <a:r>
              <a:rPr lang="pt-BR" dirty="0"/>
              <a:t>No quadro, elas são listadas (ler quadro).</a:t>
            </a:r>
          </a:p>
          <a:p>
            <a:r>
              <a:rPr lang="pt-BR" dirty="0"/>
              <a:t>Vamos ver um exemplo...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42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algoritmo “Encontrar idade”, calcula e informa a idade de uma pessoa a partir do ano atual. Além disso a classifica entre maior e menor de idade.</a:t>
            </a:r>
          </a:p>
          <a:p>
            <a:r>
              <a:rPr lang="pt-BR" dirty="0"/>
              <a:t>Explicar/descrever o algoritmo!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089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outra forma de representar um algoritmo é o fluxograma.</a:t>
            </a:r>
          </a:p>
          <a:p>
            <a:r>
              <a:rPr lang="pt-BR" dirty="0"/>
              <a:t>(ler o primeiro item)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12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(ler item 2)</a:t>
            </a:r>
          </a:p>
          <a:p>
            <a:r>
              <a:rPr lang="pt-BR" dirty="0"/>
              <a:t>(ler item 3), ou seja, para garantir que qualquer pessoa tenha a mesma interpretação do significado do símbolo.</a:t>
            </a:r>
          </a:p>
          <a:p>
            <a:r>
              <a:rPr lang="pt-BR" dirty="0"/>
              <a:t>Além disso, é importante estar atento que conforme o autor, podem haver símbolos com alguma diferença de representação.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05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Neste quadro, temos os símbolos propostos por </a:t>
            </a:r>
            <a:r>
              <a:rPr lang="pt-BR" dirty="0" err="1"/>
              <a:t>Ascencio</a:t>
            </a:r>
            <a:r>
              <a:rPr lang="pt-BR" dirty="0"/>
              <a:t> e Campos.</a:t>
            </a:r>
          </a:p>
          <a:p>
            <a:r>
              <a:rPr lang="pt-BR" dirty="0"/>
              <a:t>Ler o quadro.</a:t>
            </a:r>
          </a:p>
          <a:p>
            <a:endParaRPr lang="pt-BR" dirty="0"/>
          </a:p>
          <a:p>
            <a:r>
              <a:rPr lang="pt-BR" dirty="0"/>
              <a:t>Vamos aos exemplos, baseados no mesmo algoritmo “Encontrar idade”.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7094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Primeiro exemplo:</a:t>
            </a:r>
          </a:p>
          <a:p>
            <a:r>
              <a:rPr lang="pt-BR" dirty="0"/>
              <a:t>Ler o fluxo...</a:t>
            </a:r>
          </a:p>
          <a:p>
            <a:r>
              <a:rPr lang="pt-BR" dirty="0"/>
              <a:t>Perceba, todas as instruções são executadas. Por isso, dizemos que este é um algoritmo do tipo sequencial.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03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Segundo exemplo:</a:t>
            </a:r>
          </a:p>
          <a:p>
            <a:r>
              <a:rPr lang="pt-BR" dirty="0"/>
              <a:t>Ler o fluxo...</a:t>
            </a:r>
          </a:p>
          <a:p>
            <a:r>
              <a:rPr lang="pt-BR" dirty="0"/>
              <a:t>Perceba, que há dois caminho de execução: o que classifica a pessoa como maior de idade e o que a classifica como menor de idade.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458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0" y="1981200"/>
            <a:ext cx="8991600" cy="1355973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3337173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254707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2864307" y="6400413"/>
            <a:ext cx="4160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Universidade Feevale | www.feevale.br/digital | (51) 3586 8800</a:t>
            </a:r>
          </a:p>
        </p:txBody>
      </p:sp>
    </p:spTree>
    <p:extLst>
      <p:ext uri="{BB962C8B-B14F-4D97-AF65-F5344CB8AC3E}">
        <p14:creationId xmlns:p14="http://schemas.microsoft.com/office/powerpoint/2010/main" val="396804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65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1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1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36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"/>
            <a:ext cx="10972800" cy="6126163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9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 rot="16200000">
            <a:off x="11442701" y="1068388"/>
            <a:ext cx="1133475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 rot="16200000">
            <a:off x="10129841" y="3706813"/>
            <a:ext cx="37592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9347200" y="136525"/>
            <a:ext cx="2844800" cy="365125"/>
          </a:xfrm>
        </p:spPr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27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52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25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43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57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12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16200000">
            <a:off x="11442700" y="658813"/>
            <a:ext cx="1133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16200000">
            <a:off x="9746458" y="3680619"/>
            <a:ext cx="45259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347200" y="621030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92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u="none" kern="1200" cap="all" baseline="0">
          <a:solidFill>
            <a:schemeClr val="tx1">
              <a:lumMod val="75000"/>
              <a:lumOff val="2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3.sv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.sv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sv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3.sv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3.sv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3.sv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Introdução à lógica de programação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Formas de representação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909788" y="4028807"/>
            <a:ext cx="3332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Prof. Dra. Adriana Neves dos Reis </a:t>
            </a:r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92000" y="0"/>
            <a:ext cx="1800000" cy="180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000" cy="15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9"/>
    </mc:Choice>
    <mc:Fallback xmlns="">
      <p:transition spd="slow" advTm="10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Fluxograma: exemplos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C5E3D51-D6BC-4339-AF20-631E66AC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Algoritmo com Repetição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10</a:t>
            </a:fld>
            <a:endParaRPr lang="pt-BR"/>
          </a:p>
        </p:txBody>
      </p:sp>
      <p:pic>
        <p:nvPicPr>
          <p:cNvPr id="6" name="Imagem 5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F16E3A3A-8BEF-4152-A33E-37FF5BA64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1152299"/>
            <a:ext cx="5913120" cy="505800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5069398-1E62-4B71-A347-15448011FD99}"/>
              </a:ext>
            </a:extLst>
          </p:cNvPr>
          <p:cNvSpPr txBox="1"/>
          <p:nvPr/>
        </p:nvSpPr>
        <p:spPr>
          <a:xfrm>
            <a:off x="7559810" y="6154838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76"/>
    </mc:Choice>
    <mc:Fallback xmlns="">
      <p:transition spd="slow" advTm="65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Português estruturado ou pseudocódigo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11</a:t>
            </a:fld>
            <a:endParaRPr lang="pt-BR"/>
          </a:p>
        </p:txBody>
      </p:sp>
      <p:pic>
        <p:nvPicPr>
          <p:cNvPr id="8" name="Imagem 7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D30B7D7C-03BD-468C-8B95-2659DE124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40963"/>
            <a:ext cx="3375171" cy="28870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77C5A8-7591-49F1-9B32-CCF1384DE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321" y="1297452"/>
            <a:ext cx="6294079" cy="4639114"/>
          </a:xfrm>
          <a:prstGeom prst="rect">
            <a:avLst/>
          </a:prstGeom>
        </p:spPr>
      </p:pic>
      <p:sp>
        <p:nvSpPr>
          <p:cNvPr id="9" name="Seta: Dobrada 8">
            <a:extLst>
              <a:ext uri="{FF2B5EF4-FFF2-40B4-BE49-F238E27FC236}">
                <a16:creationId xmlns:a16="http://schemas.microsoft.com/office/drawing/2014/main" id="{A1A9A830-AE75-4DC4-8541-BA610398BFC2}"/>
              </a:ext>
            </a:extLst>
          </p:cNvPr>
          <p:cNvSpPr/>
          <p:nvPr/>
        </p:nvSpPr>
        <p:spPr>
          <a:xfrm rot="10800000" flipH="1">
            <a:off x="3277773" y="4730262"/>
            <a:ext cx="1188692" cy="783956"/>
          </a:xfrm>
          <a:prstGeom prst="ben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E6585B7-BB29-40DE-BD8D-0AC35F22FD71}"/>
              </a:ext>
            </a:extLst>
          </p:cNvPr>
          <p:cNvSpPr txBox="1"/>
          <p:nvPr/>
        </p:nvSpPr>
        <p:spPr>
          <a:xfrm>
            <a:off x="609600" y="4528039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C99D57-630F-4CBA-9290-0FB0FC638FE0}"/>
              </a:ext>
            </a:extLst>
          </p:cNvPr>
          <p:cNvSpPr txBox="1"/>
          <p:nvPr/>
        </p:nvSpPr>
        <p:spPr>
          <a:xfrm>
            <a:off x="7369330" y="590252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2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9"/>
    </mc:Choice>
    <mc:Fallback xmlns="">
      <p:transition spd="slow" advTm="22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Português estruturado ou pseudocódigo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12</a:t>
            </a:fld>
            <a:endParaRPr lang="pt-BR"/>
          </a:p>
        </p:txBody>
      </p:sp>
      <p:pic>
        <p:nvPicPr>
          <p:cNvPr id="8" name="Imagem 7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D30B7D7C-03BD-468C-8B95-2659DE124D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60" y="1412177"/>
            <a:ext cx="2274277" cy="19453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77C5A8-7591-49F1-9B32-CCF1384DE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664" y="1412177"/>
            <a:ext cx="2639386" cy="194538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245D82-6716-4297-967F-4FCA2E9D3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098" y="3763568"/>
            <a:ext cx="8677435" cy="212625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997CB26-A6F4-4FFE-9ED7-BD65072324D4}"/>
              </a:ext>
            </a:extLst>
          </p:cNvPr>
          <p:cNvSpPr txBox="1"/>
          <p:nvPr/>
        </p:nvSpPr>
        <p:spPr>
          <a:xfrm>
            <a:off x="7112327" y="3357563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A0B2D8-926E-45E8-81A0-39761D7D7B39}"/>
              </a:ext>
            </a:extLst>
          </p:cNvPr>
          <p:cNvSpPr txBox="1"/>
          <p:nvPr/>
        </p:nvSpPr>
        <p:spPr>
          <a:xfrm>
            <a:off x="3130168" y="3357563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985681B-18EF-406B-9171-0D69810BB8CF}"/>
              </a:ext>
            </a:extLst>
          </p:cNvPr>
          <p:cNvSpPr txBox="1"/>
          <p:nvPr/>
        </p:nvSpPr>
        <p:spPr>
          <a:xfrm>
            <a:off x="5029970" y="5889827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11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01"/>
    </mc:Choice>
    <mc:Fallback xmlns="">
      <p:transition spd="slow" advTm="32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Teste de mesa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Forma manual de validar se os passos que compõe a lógica do algoritmo estão corretos para que o programa funcione da maneira esperada.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b="1" dirty="0"/>
              <a:t>Importante: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000" dirty="0"/>
              <a:t>Selecione diferentes valores de entrada para garantir que todos os “caminhos” do algoritmo foram avaliados!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13</a:t>
            </a:fld>
            <a:endParaRPr lang="pt-BR"/>
          </a:p>
        </p:txBody>
      </p:sp>
      <p:pic>
        <p:nvPicPr>
          <p:cNvPr id="6" name="Gráfico 5" descr="Monitor">
            <a:extLst>
              <a:ext uri="{FF2B5EF4-FFF2-40B4-BE49-F238E27FC236}">
                <a16:creationId xmlns:a16="http://schemas.microsoft.com/office/drawing/2014/main" id="{2719A588-556A-46B9-8B57-939222F73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517211" y="2396197"/>
            <a:ext cx="2065606" cy="206560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B0B8C2-D6A6-442C-B1A2-01ADEFE7393D}"/>
              </a:ext>
            </a:extLst>
          </p:cNvPr>
          <p:cNvSpPr txBox="1"/>
          <p:nvPr/>
        </p:nvSpPr>
        <p:spPr>
          <a:xfrm>
            <a:off x="8598028" y="4176610"/>
            <a:ext cx="206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para o usuário</a:t>
            </a:r>
          </a:p>
        </p:txBody>
      </p:sp>
      <p:pic>
        <p:nvPicPr>
          <p:cNvPr id="9" name="Gráfico 8" descr="Lista de verificação">
            <a:extLst>
              <a:ext uri="{FF2B5EF4-FFF2-40B4-BE49-F238E27FC236}">
                <a16:creationId xmlns:a16="http://schemas.microsoft.com/office/drawing/2014/main" id="{DD24501D-BF89-44F0-BE29-21068EAA70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727985" y="2450092"/>
            <a:ext cx="1881554" cy="188155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8A7568F-2A8B-4A87-A1BE-ED7B11094214}"/>
              </a:ext>
            </a:extLst>
          </p:cNvPr>
          <p:cNvSpPr txBox="1"/>
          <p:nvPr/>
        </p:nvSpPr>
        <p:spPr>
          <a:xfrm>
            <a:off x="2121977" y="414698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algoritmo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35AFFE6-26F2-41F2-91D7-869C903836BE}"/>
              </a:ext>
            </a:extLst>
          </p:cNvPr>
          <p:cNvCxnSpPr>
            <a:cxnSpLocks/>
          </p:cNvCxnSpPr>
          <p:nvPr/>
        </p:nvCxnSpPr>
        <p:spPr>
          <a:xfrm>
            <a:off x="5373858" y="2700997"/>
            <a:ext cx="0" cy="1475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AA98A8B-BC2C-42DB-8CCF-3BDD686FFC92}"/>
              </a:ext>
            </a:extLst>
          </p:cNvPr>
          <p:cNvCxnSpPr>
            <a:cxnSpLocks/>
          </p:cNvCxnSpPr>
          <p:nvPr/>
        </p:nvCxnSpPr>
        <p:spPr>
          <a:xfrm flipH="1">
            <a:off x="6079586" y="2730627"/>
            <a:ext cx="1" cy="14459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0532F82-3493-4679-AAD8-217E23662B8F}"/>
              </a:ext>
            </a:extLst>
          </p:cNvPr>
          <p:cNvSpPr/>
          <p:nvPr/>
        </p:nvSpPr>
        <p:spPr>
          <a:xfrm>
            <a:off x="5373858" y="2912012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F4B1837-CE64-4959-941D-47E70E04E34A}"/>
              </a:ext>
            </a:extLst>
          </p:cNvPr>
          <p:cNvSpPr/>
          <p:nvPr/>
        </p:nvSpPr>
        <p:spPr>
          <a:xfrm>
            <a:off x="5373857" y="3467687"/>
            <a:ext cx="705729" cy="239151"/>
          </a:xfrm>
          <a:prstGeom prst="rec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C31D1E-64A3-43E0-81C3-98B558BAAE02}"/>
              </a:ext>
            </a:extLst>
          </p:cNvPr>
          <p:cNvSpPr txBox="1"/>
          <p:nvPr/>
        </p:nvSpPr>
        <p:spPr>
          <a:xfrm>
            <a:off x="4842942" y="2893927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D9FD268-072E-4EB2-B88B-1AAE54D84B3C}"/>
              </a:ext>
            </a:extLst>
          </p:cNvPr>
          <p:cNvSpPr txBox="1"/>
          <p:nvPr/>
        </p:nvSpPr>
        <p:spPr>
          <a:xfrm>
            <a:off x="4776781" y="4184874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memória principal</a:t>
            </a:r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7B66BCE4-7DE8-4190-8AA0-9D019299E655}"/>
              </a:ext>
            </a:extLst>
          </p:cNvPr>
          <p:cNvSpPr/>
          <p:nvPr/>
        </p:nvSpPr>
        <p:spPr>
          <a:xfrm>
            <a:off x="7252277" y="3164483"/>
            <a:ext cx="689317" cy="54864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721D86DD-B793-410A-98D8-511BF49F3083}"/>
              </a:ext>
            </a:extLst>
          </p:cNvPr>
          <p:cNvSpPr/>
          <p:nvPr/>
        </p:nvSpPr>
        <p:spPr>
          <a:xfrm>
            <a:off x="3641962" y="3151163"/>
            <a:ext cx="689317" cy="54864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962CDE-42B5-49EF-B8E5-D41C532349F3}"/>
              </a:ext>
            </a:extLst>
          </p:cNvPr>
          <p:cNvSpPr txBox="1"/>
          <p:nvPr/>
        </p:nvSpPr>
        <p:spPr>
          <a:xfrm>
            <a:off x="4776781" y="455420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58"/>
    </mc:Choice>
    <mc:Fallback xmlns="">
      <p:transition spd="slow" advTm="51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Teste de mesa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14</a:t>
            </a:fld>
            <a:endParaRPr lang="pt-BR"/>
          </a:p>
        </p:txBody>
      </p:sp>
      <p:pic>
        <p:nvPicPr>
          <p:cNvPr id="6" name="Gráfico 5" descr="Monitor">
            <a:extLst>
              <a:ext uri="{FF2B5EF4-FFF2-40B4-BE49-F238E27FC236}">
                <a16:creationId xmlns:a16="http://schemas.microsoft.com/office/drawing/2014/main" id="{2719A588-556A-46B9-8B57-939222F73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24375" y="2113400"/>
            <a:ext cx="5467625" cy="402996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B0B8C2-D6A6-442C-B1A2-01ADEFE7393D}"/>
              </a:ext>
            </a:extLst>
          </p:cNvPr>
          <p:cNvSpPr txBox="1"/>
          <p:nvPr/>
        </p:nvSpPr>
        <p:spPr>
          <a:xfrm>
            <a:off x="8424057" y="5551833"/>
            <a:ext cx="206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para o usuário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35AFFE6-26F2-41F2-91D7-869C903836BE}"/>
              </a:ext>
            </a:extLst>
          </p:cNvPr>
          <p:cNvCxnSpPr>
            <a:cxnSpLocks/>
          </p:cNvCxnSpPr>
          <p:nvPr/>
        </p:nvCxnSpPr>
        <p:spPr>
          <a:xfrm>
            <a:off x="8986502" y="321263"/>
            <a:ext cx="0" cy="1475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AA98A8B-BC2C-42DB-8CCF-3BDD686FFC92}"/>
              </a:ext>
            </a:extLst>
          </p:cNvPr>
          <p:cNvCxnSpPr>
            <a:cxnSpLocks/>
          </p:cNvCxnSpPr>
          <p:nvPr/>
        </p:nvCxnSpPr>
        <p:spPr>
          <a:xfrm flipH="1">
            <a:off x="9692230" y="350893"/>
            <a:ext cx="1" cy="14459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0532F82-3493-4679-AAD8-217E23662B8F}"/>
              </a:ext>
            </a:extLst>
          </p:cNvPr>
          <p:cNvSpPr/>
          <p:nvPr/>
        </p:nvSpPr>
        <p:spPr>
          <a:xfrm>
            <a:off x="8986502" y="532278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F4B1837-CE64-4959-941D-47E70E04E34A}"/>
              </a:ext>
            </a:extLst>
          </p:cNvPr>
          <p:cNvSpPr/>
          <p:nvPr/>
        </p:nvSpPr>
        <p:spPr>
          <a:xfrm>
            <a:off x="8986501" y="1087953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C31D1E-64A3-43E0-81C3-98B558BAAE02}"/>
              </a:ext>
            </a:extLst>
          </p:cNvPr>
          <p:cNvSpPr txBox="1"/>
          <p:nvPr/>
        </p:nvSpPr>
        <p:spPr>
          <a:xfrm>
            <a:off x="8455586" y="514193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D9FD268-072E-4EB2-B88B-1AAE54D84B3C}"/>
              </a:ext>
            </a:extLst>
          </p:cNvPr>
          <p:cNvSpPr txBox="1"/>
          <p:nvPr/>
        </p:nvSpPr>
        <p:spPr>
          <a:xfrm>
            <a:off x="8389425" y="180514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memória principal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685CC3-AA9D-442A-9210-0C33BEC71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327104"/>
            <a:ext cx="5467625" cy="402996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900D006-1598-492F-BDD2-02137A0EB136}"/>
              </a:ext>
            </a:extLst>
          </p:cNvPr>
          <p:cNvSpPr txBox="1"/>
          <p:nvPr/>
        </p:nvSpPr>
        <p:spPr>
          <a:xfrm>
            <a:off x="8455585" y="108795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7DA984B-E32C-405F-AA9A-4CC5D62CC64F}"/>
              </a:ext>
            </a:extLst>
          </p:cNvPr>
          <p:cNvSpPr txBox="1"/>
          <p:nvPr/>
        </p:nvSpPr>
        <p:spPr>
          <a:xfrm>
            <a:off x="2277382" y="5377007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DFC275-FD16-49A4-BEAA-6931442508BA}"/>
              </a:ext>
            </a:extLst>
          </p:cNvPr>
          <p:cNvSpPr txBox="1"/>
          <p:nvPr/>
        </p:nvSpPr>
        <p:spPr>
          <a:xfrm>
            <a:off x="8626200" y="5948504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7258312-3A71-4B5A-ADF8-7A803EFDDDC0}"/>
              </a:ext>
            </a:extLst>
          </p:cNvPr>
          <p:cNvSpPr/>
          <p:nvPr/>
        </p:nvSpPr>
        <p:spPr>
          <a:xfrm>
            <a:off x="7534656" y="2798954"/>
            <a:ext cx="4047744" cy="982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Informe o ano de seu nascimento:  </a:t>
            </a:r>
          </a:p>
        </p:txBody>
      </p:sp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3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33"/>
    </mc:Choice>
    <mc:Fallback xmlns="">
      <p:transition spd="slow" advTm="33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Teste de mesa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15</a:t>
            </a:fld>
            <a:endParaRPr lang="pt-BR"/>
          </a:p>
        </p:txBody>
      </p:sp>
      <p:pic>
        <p:nvPicPr>
          <p:cNvPr id="6" name="Gráfico 5" descr="Monitor">
            <a:extLst>
              <a:ext uri="{FF2B5EF4-FFF2-40B4-BE49-F238E27FC236}">
                <a16:creationId xmlns:a16="http://schemas.microsoft.com/office/drawing/2014/main" id="{2719A588-556A-46B9-8B57-939222F73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24375" y="2113400"/>
            <a:ext cx="5467625" cy="402996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B0B8C2-D6A6-442C-B1A2-01ADEFE7393D}"/>
              </a:ext>
            </a:extLst>
          </p:cNvPr>
          <p:cNvSpPr txBox="1"/>
          <p:nvPr/>
        </p:nvSpPr>
        <p:spPr>
          <a:xfrm>
            <a:off x="8424057" y="5551833"/>
            <a:ext cx="206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para o usuário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35AFFE6-26F2-41F2-91D7-869C903836BE}"/>
              </a:ext>
            </a:extLst>
          </p:cNvPr>
          <p:cNvCxnSpPr>
            <a:cxnSpLocks/>
          </p:cNvCxnSpPr>
          <p:nvPr/>
        </p:nvCxnSpPr>
        <p:spPr>
          <a:xfrm>
            <a:off x="8986502" y="321263"/>
            <a:ext cx="0" cy="1475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AA98A8B-BC2C-42DB-8CCF-3BDD686FFC92}"/>
              </a:ext>
            </a:extLst>
          </p:cNvPr>
          <p:cNvCxnSpPr>
            <a:cxnSpLocks/>
          </p:cNvCxnSpPr>
          <p:nvPr/>
        </p:nvCxnSpPr>
        <p:spPr>
          <a:xfrm flipH="1">
            <a:off x="9692230" y="350893"/>
            <a:ext cx="1" cy="14459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0532F82-3493-4679-AAD8-217E23662B8F}"/>
              </a:ext>
            </a:extLst>
          </p:cNvPr>
          <p:cNvSpPr/>
          <p:nvPr/>
        </p:nvSpPr>
        <p:spPr>
          <a:xfrm>
            <a:off x="8986502" y="532278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F4B1837-CE64-4959-941D-47E70E04E34A}"/>
              </a:ext>
            </a:extLst>
          </p:cNvPr>
          <p:cNvSpPr/>
          <p:nvPr/>
        </p:nvSpPr>
        <p:spPr>
          <a:xfrm>
            <a:off x="8986501" y="1087953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C31D1E-64A3-43E0-81C3-98B558BAAE02}"/>
              </a:ext>
            </a:extLst>
          </p:cNvPr>
          <p:cNvSpPr txBox="1"/>
          <p:nvPr/>
        </p:nvSpPr>
        <p:spPr>
          <a:xfrm>
            <a:off x="8455586" y="514193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D9FD268-072E-4EB2-B88B-1AAE54D84B3C}"/>
              </a:ext>
            </a:extLst>
          </p:cNvPr>
          <p:cNvSpPr txBox="1"/>
          <p:nvPr/>
        </p:nvSpPr>
        <p:spPr>
          <a:xfrm>
            <a:off x="8389425" y="180514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memória principal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685CC3-AA9D-442A-9210-0C33BEC71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327104"/>
            <a:ext cx="5467625" cy="402996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900D006-1598-492F-BDD2-02137A0EB136}"/>
              </a:ext>
            </a:extLst>
          </p:cNvPr>
          <p:cNvSpPr txBox="1"/>
          <p:nvPr/>
        </p:nvSpPr>
        <p:spPr>
          <a:xfrm>
            <a:off x="8455585" y="108795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7DA984B-E32C-405F-AA9A-4CC5D62CC64F}"/>
              </a:ext>
            </a:extLst>
          </p:cNvPr>
          <p:cNvSpPr txBox="1"/>
          <p:nvPr/>
        </p:nvSpPr>
        <p:spPr>
          <a:xfrm>
            <a:off x="2277382" y="5377007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DFC275-FD16-49A4-BEAA-6931442508BA}"/>
              </a:ext>
            </a:extLst>
          </p:cNvPr>
          <p:cNvSpPr txBox="1"/>
          <p:nvPr/>
        </p:nvSpPr>
        <p:spPr>
          <a:xfrm>
            <a:off x="8626200" y="5948504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7258312-3A71-4B5A-ADF8-7A803EFDDDC0}"/>
              </a:ext>
            </a:extLst>
          </p:cNvPr>
          <p:cNvSpPr/>
          <p:nvPr/>
        </p:nvSpPr>
        <p:spPr>
          <a:xfrm>
            <a:off x="7534656" y="2798954"/>
            <a:ext cx="4047744" cy="982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Informe o ano de seu nascimento: </a:t>
            </a:r>
            <a:r>
              <a:rPr lang="pt-BR" sz="1600" b="1" dirty="0">
                <a:solidFill>
                  <a:srgbClr val="7030A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1979</a:t>
            </a:r>
            <a:r>
              <a:rPr lang="pt-BR" sz="16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 </a:t>
            </a:r>
          </a:p>
        </p:txBody>
      </p:sp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3"/>
    </mc:Choice>
    <mc:Fallback xmlns="">
      <p:transition spd="slow" advTm="9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Teste de mesa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16</a:t>
            </a:fld>
            <a:endParaRPr lang="pt-BR"/>
          </a:p>
        </p:txBody>
      </p:sp>
      <p:pic>
        <p:nvPicPr>
          <p:cNvPr id="6" name="Gráfico 5" descr="Monitor">
            <a:extLst>
              <a:ext uri="{FF2B5EF4-FFF2-40B4-BE49-F238E27FC236}">
                <a16:creationId xmlns:a16="http://schemas.microsoft.com/office/drawing/2014/main" id="{2719A588-556A-46B9-8B57-939222F73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24375" y="2113400"/>
            <a:ext cx="5467625" cy="402996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B0B8C2-D6A6-442C-B1A2-01ADEFE7393D}"/>
              </a:ext>
            </a:extLst>
          </p:cNvPr>
          <p:cNvSpPr txBox="1"/>
          <p:nvPr/>
        </p:nvSpPr>
        <p:spPr>
          <a:xfrm>
            <a:off x="8424057" y="5551833"/>
            <a:ext cx="206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para o usuário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35AFFE6-26F2-41F2-91D7-869C903836BE}"/>
              </a:ext>
            </a:extLst>
          </p:cNvPr>
          <p:cNvCxnSpPr>
            <a:cxnSpLocks/>
          </p:cNvCxnSpPr>
          <p:nvPr/>
        </p:nvCxnSpPr>
        <p:spPr>
          <a:xfrm>
            <a:off x="8986502" y="321263"/>
            <a:ext cx="0" cy="1475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AA98A8B-BC2C-42DB-8CCF-3BDD686FFC92}"/>
              </a:ext>
            </a:extLst>
          </p:cNvPr>
          <p:cNvCxnSpPr>
            <a:cxnSpLocks/>
          </p:cNvCxnSpPr>
          <p:nvPr/>
        </p:nvCxnSpPr>
        <p:spPr>
          <a:xfrm flipH="1">
            <a:off x="9692230" y="350893"/>
            <a:ext cx="1" cy="14459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0532F82-3493-4679-AAD8-217E23662B8F}"/>
              </a:ext>
            </a:extLst>
          </p:cNvPr>
          <p:cNvSpPr/>
          <p:nvPr/>
        </p:nvSpPr>
        <p:spPr>
          <a:xfrm>
            <a:off x="8986502" y="532278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F4B1837-CE64-4959-941D-47E70E04E34A}"/>
              </a:ext>
            </a:extLst>
          </p:cNvPr>
          <p:cNvSpPr/>
          <p:nvPr/>
        </p:nvSpPr>
        <p:spPr>
          <a:xfrm>
            <a:off x="8986501" y="1087953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b="1">
                <a:solidFill>
                  <a:srgbClr val="7030A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1979</a:t>
            </a:r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C31D1E-64A3-43E0-81C3-98B558BAAE02}"/>
              </a:ext>
            </a:extLst>
          </p:cNvPr>
          <p:cNvSpPr txBox="1"/>
          <p:nvPr/>
        </p:nvSpPr>
        <p:spPr>
          <a:xfrm>
            <a:off x="8455586" y="514193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D9FD268-072E-4EB2-B88B-1AAE54D84B3C}"/>
              </a:ext>
            </a:extLst>
          </p:cNvPr>
          <p:cNvSpPr txBox="1"/>
          <p:nvPr/>
        </p:nvSpPr>
        <p:spPr>
          <a:xfrm>
            <a:off x="8389425" y="180514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memória principal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685CC3-AA9D-442A-9210-0C33BEC71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327104"/>
            <a:ext cx="5467625" cy="402996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900D006-1598-492F-BDD2-02137A0EB136}"/>
              </a:ext>
            </a:extLst>
          </p:cNvPr>
          <p:cNvSpPr txBox="1"/>
          <p:nvPr/>
        </p:nvSpPr>
        <p:spPr>
          <a:xfrm>
            <a:off x="8455585" y="108795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7DA984B-E32C-405F-AA9A-4CC5D62CC64F}"/>
              </a:ext>
            </a:extLst>
          </p:cNvPr>
          <p:cNvSpPr txBox="1"/>
          <p:nvPr/>
        </p:nvSpPr>
        <p:spPr>
          <a:xfrm>
            <a:off x="2277382" y="5377007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DFC275-FD16-49A4-BEAA-6931442508BA}"/>
              </a:ext>
            </a:extLst>
          </p:cNvPr>
          <p:cNvSpPr txBox="1"/>
          <p:nvPr/>
        </p:nvSpPr>
        <p:spPr>
          <a:xfrm>
            <a:off x="8626200" y="5948504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7258312-3A71-4B5A-ADF8-7A803EFDDDC0}"/>
              </a:ext>
            </a:extLst>
          </p:cNvPr>
          <p:cNvSpPr/>
          <p:nvPr/>
        </p:nvSpPr>
        <p:spPr>
          <a:xfrm>
            <a:off x="7534656" y="2798954"/>
            <a:ext cx="4047744" cy="982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Informe o ano de seu nascimento: </a:t>
            </a:r>
            <a:r>
              <a:rPr lang="pt-BR" sz="1600" b="1" dirty="0">
                <a:solidFill>
                  <a:srgbClr val="7030A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1979</a:t>
            </a:r>
            <a:r>
              <a:rPr lang="pt-BR" sz="16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 </a:t>
            </a:r>
          </a:p>
        </p:txBody>
      </p:sp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08"/>
    </mc:Choice>
    <mc:Fallback xmlns="">
      <p:transition spd="slow" advTm="17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Teste de mesa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17</a:t>
            </a:fld>
            <a:endParaRPr lang="pt-BR"/>
          </a:p>
        </p:txBody>
      </p:sp>
      <p:pic>
        <p:nvPicPr>
          <p:cNvPr id="6" name="Gráfico 5" descr="Monitor">
            <a:extLst>
              <a:ext uri="{FF2B5EF4-FFF2-40B4-BE49-F238E27FC236}">
                <a16:creationId xmlns:a16="http://schemas.microsoft.com/office/drawing/2014/main" id="{2719A588-556A-46B9-8B57-939222F73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24375" y="2113400"/>
            <a:ext cx="5467625" cy="402996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B0B8C2-D6A6-442C-B1A2-01ADEFE7393D}"/>
              </a:ext>
            </a:extLst>
          </p:cNvPr>
          <p:cNvSpPr txBox="1"/>
          <p:nvPr/>
        </p:nvSpPr>
        <p:spPr>
          <a:xfrm>
            <a:off x="8424057" y="5551833"/>
            <a:ext cx="206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para o usuário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35AFFE6-26F2-41F2-91D7-869C903836BE}"/>
              </a:ext>
            </a:extLst>
          </p:cNvPr>
          <p:cNvCxnSpPr>
            <a:cxnSpLocks/>
          </p:cNvCxnSpPr>
          <p:nvPr/>
        </p:nvCxnSpPr>
        <p:spPr>
          <a:xfrm>
            <a:off x="8986502" y="321263"/>
            <a:ext cx="0" cy="1475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AA98A8B-BC2C-42DB-8CCF-3BDD686FFC92}"/>
              </a:ext>
            </a:extLst>
          </p:cNvPr>
          <p:cNvCxnSpPr>
            <a:cxnSpLocks/>
          </p:cNvCxnSpPr>
          <p:nvPr/>
        </p:nvCxnSpPr>
        <p:spPr>
          <a:xfrm flipH="1">
            <a:off x="9692230" y="350893"/>
            <a:ext cx="1" cy="14459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0532F82-3493-4679-AAD8-217E23662B8F}"/>
              </a:ext>
            </a:extLst>
          </p:cNvPr>
          <p:cNvSpPr/>
          <p:nvPr/>
        </p:nvSpPr>
        <p:spPr>
          <a:xfrm>
            <a:off x="8986502" y="532278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F4B1837-CE64-4959-941D-47E70E04E34A}"/>
              </a:ext>
            </a:extLst>
          </p:cNvPr>
          <p:cNvSpPr/>
          <p:nvPr/>
        </p:nvSpPr>
        <p:spPr>
          <a:xfrm>
            <a:off x="8986501" y="1087953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1979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C31D1E-64A3-43E0-81C3-98B558BAAE02}"/>
              </a:ext>
            </a:extLst>
          </p:cNvPr>
          <p:cNvSpPr txBox="1"/>
          <p:nvPr/>
        </p:nvSpPr>
        <p:spPr>
          <a:xfrm>
            <a:off x="8455586" y="514193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D9FD268-072E-4EB2-B88B-1AAE54D84B3C}"/>
              </a:ext>
            </a:extLst>
          </p:cNvPr>
          <p:cNvSpPr txBox="1"/>
          <p:nvPr/>
        </p:nvSpPr>
        <p:spPr>
          <a:xfrm>
            <a:off x="8389425" y="180514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memória principal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685CC3-AA9D-442A-9210-0C33BEC71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327104"/>
            <a:ext cx="5467625" cy="402996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900D006-1598-492F-BDD2-02137A0EB136}"/>
              </a:ext>
            </a:extLst>
          </p:cNvPr>
          <p:cNvSpPr txBox="1"/>
          <p:nvPr/>
        </p:nvSpPr>
        <p:spPr>
          <a:xfrm>
            <a:off x="8455585" y="108795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7DA984B-E32C-405F-AA9A-4CC5D62CC64F}"/>
              </a:ext>
            </a:extLst>
          </p:cNvPr>
          <p:cNvSpPr txBox="1"/>
          <p:nvPr/>
        </p:nvSpPr>
        <p:spPr>
          <a:xfrm>
            <a:off x="2277382" y="5377007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DFC275-FD16-49A4-BEAA-6931442508BA}"/>
              </a:ext>
            </a:extLst>
          </p:cNvPr>
          <p:cNvSpPr txBox="1"/>
          <p:nvPr/>
        </p:nvSpPr>
        <p:spPr>
          <a:xfrm>
            <a:off x="8626200" y="5948504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7258312-3A71-4B5A-ADF8-7A803EFDDDC0}"/>
              </a:ext>
            </a:extLst>
          </p:cNvPr>
          <p:cNvSpPr/>
          <p:nvPr/>
        </p:nvSpPr>
        <p:spPr>
          <a:xfrm>
            <a:off x="7534656" y="2798954"/>
            <a:ext cx="4047744" cy="982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Informe o ano de seu nascimento: </a:t>
            </a:r>
            <a:r>
              <a:rPr lang="pt-BR" sz="1600" b="1" dirty="0">
                <a:solidFill>
                  <a:srgbClr val="7030A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1979</a:t>
            </a:r>
            <a:r>
              <a:rPr lang="pt-BR" sz="16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 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B8CD966-FFDB-483F-AA4C-978C234E1DC4}"/>
              </a:ext>
            </a:extLst>
          </p:cNvPr>
          <p:cNvSpPr/>
          <p:nvPr/>
        </p:nvSpPr>
        <p:spPr>
          <a:xfrm>
            <a:off x="8994335" y="530478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40</a:t>
            </a:r>
            <a:endParaRPr lang="pt-BR" dirty="0"/>
          </a:p>
        </p:txBody>
      </p:sp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7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05"/>
    </mc:Choice>
    <mc:Fallback xmlns="">
      <p:transition spd="slow" advTm="36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Teste de mesa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18</a:t>
            </a:fld>
            <a:endParaRPr lang="pt-BR"/>
          </a:p>
        </p:txBody>
      </p:sp>
      <p:pic>
        <p:nvPicPr>
          <p:cNvPr id="6" name="Gráfico 5" descr="Monitor">
            <a:extLst>
              <a:ext uri="{FF2B5EF4-FFF2-40B4-BE49-F238E27FC236}">
                <a16:creationId xmlns:a16="http://schemas.microsoft.com/office/drawing/2014/main" id="{2719A588-556A-46B9-8B57-939222F735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24375" y="2113400"/>
            <a:ext cx="5467625" cy="402996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6B0B8C2-D6A6-442C-B1A2-01ADEFE7393D}"/>
              </a:ext>
            </a:extLst>
          </p:cNvPr>
          <p:cNvSpPr txBox="1"/>
          <p:nvPr/>
        </p:nvSpPr>
        <p:spPr>
          <a:xfrm>
            <a:off x="8424057" y="5551833"/>
            <a:ext cx="206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 para o usuário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35AFFE6-26F2-41F2-91D7-869C903836BE}"/>
              </a:ext>
            </a:extLst>
          </p:cNvPr>
          <p:cNvCxnSpPr>
            <a:cxnSpLocks/>
          </p:cNvCxnSpPr>
          <p:nvPr/>
        </p:nvCxnSpPr>
        <p:spPr>
          <a:xfrm>
            <a:off x="8986502" y="321263"/>
            <a:ext cx="0" cy="1475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AA98A8B-BC2C-42DB-8CCF-3BDD686FFC92}"/>
              </a:ext>
            </a:extLst>
          </p:cNvPr>
          <p:cNvCxnSpPr>
            <a:cxnSpLocks/>
          </p:cNvCxnSpPr>
          <p:nvPr/>
        </p:nvCxnSpPr>
        <p:spPr>
          <a:xfrm flipH="1">
            <a:off x="9692230" y="350893"/>
            <a:ext cx="1" cy="14459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0532F82-3493-4679-AAD8-217E23662B8F}"/>
              </a:ext>
            </a:extLst>
          </p:cNvPr>
          <p:cNvSpPr/>
          <p:nvPr/>
        </p:nvSpPr>
        <p:spPr>
          <a:xfrm>
            <a:off x="8986502" y="532278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F4B1837-CE64-4959-941D-47E70E04E34A}"/>
              </a:ext>
            </a:extLst>
          </p:cNvPr>
          <p:cNvSpPr/>
          <p:nvPr/>
        </p:nvSpPr>
        <p:spPr>
          <a:xfrm>
            <a:off x="8986501" y="1087953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1979</a:t>
            </a:r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C31D1E-64A3-43E0-81C3-98B558BAAE02}"/>
              </a:ext>
            </a:extLst>
          </p:cNvPr>
          <p:cNvSpPr txBox="1"/>
          <p:nvPr/>
        </p:nvSpPr>
        <p:spPr>
          <a:xfrm>
            <a:off x="8455586" y="514193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idade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D9FD268-072E-4EB2-B88B-1AAE54D84B3C}"/>
              </a:ext>
            </a:extLst>
          </p:cNvPr>
          <p:cNvSpPr txBox="1"/>
          <p:nvPr/>
        </p:nvSpPr>
        <p:spPr>
          <a:xfrm>
            <a:off x="8389425" y="180514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memória principal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685CC3-AA9D-442A-9210-0C33BEC71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327104"/>
            <a:ext cx="5467625" cy="402996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900D006-1598-492F-BDD2-02137A0EB136}"/>
              </a:ext>
            </a:extLst>
          </p:cNvPr>
          <p:cNvSpPr txBox="1"/>
          <p:nvPr/>
        </p:nvSpPr>
        <p:spPr>
          <a:xfrm>
            <a:off x="8455585" y="108795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7DA984B-E32C-405F-AA9A-4CC5D62CC64F}"/>
              </a:ext>
            </a:extLst>
          </p:cNvPr>
          <p:cNvSpPr txBox="1"/>
          <p:nvPr/>
        </p:nvSpPr>
        <p:spPr>
          <a:xfrm>
            <a:off x="2277382" y="5377007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DFC275-FD16-49A4-BEAA-6931442508BA}"/>
              </a:ext>
            </a:extLst>
          </p:cNvPr>
          <p:cNvSpPr txBox="1"/>
          <p:nvPr/>
        </p:nvSpPr>
        <p:spPr>
          <a:xfrm>
            <a:off x="8626200" y="5948504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7258312-3A71-4B5A-ADF8-7A803EFDDDC0}"/>
              </a:ext>
            </a:extLst>
          </p:cNvPr>
          <p:cNvSpPr/>
          <p:nvPr/>
        </p:nvSpPr>
        <p:spPr>
          <a:xfrm>
            <a:off x="7534656" y="2835530"/>
            <a:ext cx="4047744" cy="13480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Informe o ano de seu nascimento: </a:t>
            </a:r>
            <a:r>
              <a:rPr lang="pt-BR" sz="1600" b="1" dirty="0">
                <a:solidFill>
                  <a:srgbClr val="7030A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1979</a:t>
            </a:r>
          </a:p>
          <a:p>
            <a:r>
              <a:rPr lang="pt-BR" sz="16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Sua idade é: 40</a:t>
            </a:r>
          </a:p>
          <a:p>
            <a:r>
              <a:rPr lang="pt-BR" sz="16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Você é maior de idade. 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B8CD966-FFDB-483F-AA4C-978C234E1DC4}"/>
              </a:ext>
            </a:extLst>
          </p:cNvPr>
          <p:cNvSpPr/>
          <p:nvPr/>
        </p:nvSpPr>
        <p:spPr>
          <a:xfrm>
            <a:off x="8994335" y="530478"/>
            <a:ext cx="705729" cy="2391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7030A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40</a:t>
            </a:r>
            <a:endParaRPr lang="pt-BR" dirty="0"/>
          </a:p>
        </p:txBody>
      </p:sp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94"/>
    </mc:Choice>
    <mc:Fallback xmlns="">
      <p:transition spd="slow" advTm="56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AFONSO, A. C. </a:t>
            </a:r>
            <a:r>
              <a:rPr lang="pt-BR" b="1" dirty="0"/>
              <a:t>Algoritmos de Decisão em Pediatria. </a:t>
            </a:r>
            <a:r>
              <a:rPr lang="pt-BR" dirty="0"/>
              <a:t>Portugal: </a:t>
            </a:r>
            <a:r>
              <a:rPr lang="pt-BR" dirty="0" err="1"/>
              <a:t>Lidel</a:t>
            </a:r>
            <a:r>
              <a:rPr lang="pt-BR" dirty="0"/>
              <a:t>, 2015.</a:t>
            </a:r>
          </a:p>
          <a:p>
            <a:r>
              <a:rPr lang="pt-BR" dirty="0"/>
              <a:t>ASCENCIO, A. F. G.; CAMPOS, E. A. V. </a:t>
            </a:r>
            <a:r>
              <a:rPr lang="pt-BR" b="1" dirty="0"/>
              <a:t>Fundamentos da programação de computadores. </a:t>
            </a:r>
            <a:r>
              <a:rPr lang="pt-BR" dirty="0"/>
              <a:t>São Paulo: Pearson, 2012.</a:t>
            </a:r>
          </a:p>
          <a:p>
            <a:r>
              <a:rPr lang="pt-BR" dirty="0"/>
              <a:t>GRIFFITHS, T.; CHRISTIAN, B. </a:t>
            </a:r>
            <a:r>
              <a:rPr lang="pt-BR" b="1" dirty="0"/>
              <a:t>Algoritmos para viver – a ciência exata das decisões humanas.</a:t>
            </a:r>
            <a:r>
              <a:rPr lang="pt-BR" dirty="0"/>
              <a:t> Companhia das Letras, 2017.</a:t>
            </a:r>
          </a:p>
          <a:p>
            <a:r>
              <a:rPr lang="pt-BR" dirty="0"/>
              <a:t>LOYA, A. </a:t>
            </a:r>
            <a:r>
              <a:rPr lang="pt-BR" b="1" dirty="0" err="1"/>
              <a:t>Algorithms</a:t>
            </a:r>
            <a:r>
              <a:rPr lang="pt-BR" b="1" dirty="0"/>
              <a:t> </a:t>
            </a:r>
            <a:r>
              <a:rPr lang="pt-BR" b="1" dirty="0" err="1"/>
              <a:t>with</a:t>
            </a:r>
            <a:r>
              <a:rPr lang="pt-BR" b="1" dirty="0"/>
              <a:t> Disney Frozen.</a:t>
            </a:r>
            <a:r>
              <a:rPr lang="pt-BR" dirty="0"/>
              <a:t> Disney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Adventures</a:t>
            </a:r>
            <a:r>
              <a:rPr lang="pt-BR" dirty="0"/>
              <a:t>, 2018.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12B59B-246F-43DC-A89C-C09B706A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19</a:t>
            </a:fld>
            <a:endParaRPr lang="pt-BR"/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0"/>
    </mc:Choice>
    <mc:Fallback xmlns="">
      <p:transition spd="slow" advTm="10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Linguagem natural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Uma sequência de instruções, encadeadas em uma dada lógica, para alcançar um resultado para o usuário.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2</a:t>
            </a:fld>
            <a:endParaRPr lang="pt-BR"/>
          </a:p>
        </p:txBody>
      </p:sp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A34C7A09-8277-4574-A147-ADBAFD33FA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61975"/>
              </p:ext>
            </p:extLst>
          </p:nvPr>
        </p:nvGraphicFramePr>
        <p:xfrm>
          <a:off x="609600" y="2880293"/>
          <a:ext cx="10972800" cy="202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Imagem de Bitmap" r:id="rId6" imgW="7380952" imgH="1343212" progId="Paint.Picture">
                  <p:embed/>
                </p:oleObj>
              </mc:Choice>
              <mc:Fallback>
                <p:oleObj name="Imagem de Bitmap" r:id="rId6" imgW="7380952" imgH="1343212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6FD043F4-A446-49B6-A566-51BE7E5B3A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880293"/>
                        <a:ext cx="10972800" cy="20290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2512FF5A-BA57-417D-A289-8C76721FF466}"/>
              </a:ext>
            </a:extLst>
          </p:cNvPr>
          <p:cNvSpPr txBox="1"/>
          <p:nvPr/>
        </p:nvSpPr>
        <p:spPr>
          <a:xfrm>
            <a:off x="5029970" y="4909374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0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08"/>
    </mc:Choice>
    <mc:Fallback xmlns="">
      <p:transition spd="slow" advTm="37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Português estruturado ou pseudocódigo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1" y="1600201"/>
            <a:ext cx="3160542" cy="4350433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t-BR" sz="2400" dirty="0"/>
              <a:t>Trata-se da utilização dos elementos e das instruções programáveis em um computador expressos em linguagem natural.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t-BR" dirty="0"/>
          </a:p>
          <a:p>
            <a:pPr lvl="1" algn="l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3</a:t>
            </a:fld>
            <a:endParaRPr lang="pt-BR"/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B8C6E875-BCC1-412C-9D1F-7A6957B3E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81002"/>
              </p:ext>
            </p:extLst>
          </p:nvPr>
        </p:nvGraphicFramePr>
        <p:xfrm>
          <a:off x="3742007" y="1670538"/>
          <a:ext cx="8128000" cy="42594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05760">
                  <a:extLst>
                    <a:ext uri="{9D8B030D-6E8A-4147-A177-3AD203B41FA5}">
                      <a16:colId xmlns:a16="http://schemas.microsoft.com/office/drawing/2014/main" val="2857029728"/>
                    </a:ext>
                  </a:extLst>
                </a:gridCol>
                <a:gridCol w="5222240">
                  <a:extLst>
                    <a:ext uri="{9D8B030D-6E8A-4147-A177-3AD203B41FA5}">
                      <a16:colId xmlns:a16="http://schemas.microsoft.com/office/drawing/2014/main" val="46288972"/>
                    </a:ext>
                  </a:extLst>
                </a:gridCol>
              </a:tblGrid>
              <a:tr h="430507">
                <a:tc>
                  <a:txBody>
                    <a:bodyPr/>
                    <a:lstStyle/>
                    <a:p>
                      <a:r>
                        <a:rPr lang="pt-BR" sz="1400" dirty="0"/>
                        <a:t>Componente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Pseudocódigo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49923"/>
                  </a:ext>
                </a:extLst>
              </a:tr>
              <a:tr h="430507">
                <a:tc>
                  <a:txBody>
                    <a:bodyPr/>
                    <a:lstStyle/>
                    <a:p>
                      <a:r>
                        <a:rPr lang="pt-BR" sz="1400" dirty="0"/>
                        <a:t>Variável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ano : inteiro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50937"/>
                  </a:ext>
                </a:extLst>
              </a:tr>
              <a:tr h="430507">
                <a:tc>
                  <a:txBody>
                    <a:bodyPr/>
                    <a:lstStyle/>
                    <a:p>
                      <a:r>
                        <a:rPr lang="pt-BR" sz="1400" dirty="0"/>
                        <a:t>Atribuição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idade ← </a:t>
                      </a:r>
                      <a:r>
                        <a:rPr lang="pt-BR" sz="1400" dirty="0" err="1"/>
                        <a:t>ano_atual</a:t>
                      </a:r>
                      <a:r>
                        <a:rPr lang="pt-BR" sz="1400" dirty="0"/>
                        <a:t> - 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195105"/>
                  </a:ext>
                </a:extLst>
              </a:tr>
              <a:tr h="430507">
                <a:tc>
                  <a:txBody>
                    <a:bodyPr/>
                    <a:lstStyle/>
                    <a:p>
                      <a:r>
                        <a:rPr lang="pt-BR" sz="1400" dirty="0"/>
                        <a:t>Operadores Aritméticos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+ - x 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42606"/>
                  </a:ext>
                </a:extLst>
              </a:tr>
              <a:tr h="430507">
                <a:tc>
                  <a:txBody>
                    <a:bodyPr/>
                    <a:lstStyle/>
                    <a:p>
                      <a:r>
                        <a:rPr lang="pt-BR" sz="1400" dirty="0"/>
                        <a:t>Entrada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Leia(ano)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24178"/>
                  </a:ext>
                </a:extLst>
              </a:tr>
              <a:tr h="430507">
                <a:tc>
                  <a:txBody>
                    <a:bodyPr/>
                    <a:lstStyle/>
                    <a:p>
                      <a:r>
                        <a:rPr lang="pt-BR" sz="1400" dirty="0"/>
                        <a:t>Saída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Escreva(“Sua idade é: “, idade)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127951"/>
                  </a:ext>
                </a:extLst>
              </a:tr>
              <a:tr h="430507">
                <a:tc>
                  <a:txBody>
                    <a:bodyPr/>
                    <a:lstStyle/>
                    <a:p>
                      <a:r>
                        <a:rPr lang="pt-BR" sz="1400" dirty="0"/>
                        <a:t>Seleção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Se (ano &gt;= 18)</a:t>
                      </a:r>
                    </a:p>
                    <a:p>
                      <a:r>
                        <a:rPr lang="pt-BR" sz="1400" dirty="0"/>
                        <a:t>      Então Escreva(“Você é maior de idade.”)</a:t>
                      </a:r>
                    </a:p>
                    <a:p>
                      <a:r>
                        <a:rPr lang="pt-BR" sz="1400" dirty="0"/>
                        <a:t>      Senão Escreva(“Você é menor de idade.”)</a:t>
                      </a:r>
                    </a:p>
                    <a:p>
                      <a:r>
                        <a:rPr lang="pt-BR" sz="1400" dirty="0" err="1"/>
                        <a:t>FimSe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456487"/>
                  </a:ext>
                </a:extLst>
              </a:tr>
              <a:tr h="430507">
                <a:tc>
                  <a:txBody>
                    <a:bodyPr/>
                    <a:lstStyle/>
                    <a:p>
                      <a:r>
                        <a:rPr lang="pt-BR" sz="1400" dirty="0"/>
                        <a:t>Repetição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Enquanto (ano &lt;= 0)</a:t>
                      </a:r>
                    </a:p>
                    <a:p>
                      <a:r>
                        <a:rPr lang="pt-BR" sz="1400" dirty="0"/>
                        <a:t>       Escreva(“Erro: ano inválido!”)</a:t>
                      </a:r>
                    </a:p>
                    <a:p>
                      <a:r>
                        <a:rPr lang="pt-BR" sz="1400" dirty="0" err="1"/>
                        <a:t>FimEnquanto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944807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3279C125-F49B-429C-8D6D-FD72B0EE2A26}"/>
              </a:ext>
            </a:extLst>
          </p:cNvPr>
          <p:cNvSpPr txBox="1"/>
          <p:nvPr/>
        </p:nvSpPr>
        <p:spPr>
          <a:xfrm>
            <a:off x="6739977" y="5929980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496"/>
    </mc:Choice>
    <mc:Fallback xmlns="">
      <p:transition spd="slow" advTm="260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Português estruturado ou pseudocódigo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4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77C5A8-7591-49F1-9B32-CCF1384DE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960" y="1263412"/>
            <a:ext cx="6294079" cy="463911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C99D57-630F-4CBA-9290-0FB0FC638FE0}"/>
              </a:ext>
            </a:extLst>
          </p:cNvPr>
          <p:cNvSpPr txBox="1"/>
          <p:nvPr/>
        </p:nvSpPr>
        <p:spPr>
          <a:xfrm>
            <a:off x="5029969" y="590252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4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970"/>
    </mc:Choice>
    <mc:Fallback xmlns="">
      <p:transition spd="slow" advTm="169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fluxograma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Uma representação esquemática da sequência de instruções, encadeadas em uma dada lógica, para alcançar um resultado para o usuário.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Cada instrução é representada por um símbolo.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 utilização do símbolo correto é fundamental para o formalismo.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Diferentes representações.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5</a:t>
            </a:fld>
            <a:endParaRPr lang="pt-BR"/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1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57"/>
    </mc:Choice>
    <mc:Fallback xmlns="">
      <p:transition spd="slow" advTm="21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fluxograma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Uma representação esquemática da sequência de instruções, encadeadas em uma dada lógica, para alcançar um resultado para o usuário.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Cada instrução é representada por um símbolo.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 utilização do símbolo correto é fundamental para o formalismo.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Diferentes representações.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6</a:t>
            </a:fld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D9E2905-AB1F-4149-B48F-BD9535CA334F}"/>
              </a:ext>
            </a:extLst>
          </p:cNvPr>
          <p:cNvSpPr/>
          <p:nvPr/>
        </p:nvSpPr>
        <p:spPr>
          <a:xfrm>
            <a:off x="1048084" y="3494868"/>
            <a:ext cx="6998635" cy="58335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Á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4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01"/>
    </mc:Choice>
    <mc:Fallback xmlns="">
      <p:transition spd="slow" advTm="29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fluxograma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Símbolos utilizados para compor fluxogramas.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50F496-80E7-4617-960D-F70CCCF3B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864" y="2272681"/>
            <a:ext cx="7838272" cy="352018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56C22F-F4E7-43D0-8295-3E3A3A435807}"/>
              </a:ext>
            </a:extLst>
          </p:cNvPr>
          <p:cNvSpPr txBox="1"/>
          <p:nvPr/>
        </p:nvSpPr>
        <p:spPr>
          <a:xfrm>
            <a:off x="4794008" y="5792863"/>
            <a:ext cx="260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Fonte: </a:t>
            </a:r>
            <a:r>
              <a:rPr lang="pt-B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Ascencio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Campos (2012)</a:t>
            </a:r>
          </a:p>
        </p:txBody>
      </p:sp>
      <p:pic>
        <p:nvPicPr>
          <p:cNvPr id="7" name="Á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7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06"/>
    </mc:Choice>
    <mc:Fallback xmlns="">
      <p:transition spd="slow" advTm="78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Fluxograma: exemplos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C5E3D51-D6BC-4339-AF20-631E66AC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Algoritmo sequencial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8C39281-B0CE-4AFD-AB9E-C10FC14B1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1" y="665887"/>
            <a:ext cx="1815038" cy="554441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2B3F365-F3C1-4201-A294-4E71EB554F59}"/>
              </a:ext>
            </a:extLst>
          </p:cNvPr>
          <p:cNvSpPr txBox="1"/>
          <p:nvPr/>
        </p:nvSpPr>
        <p:spPr>
          <a:xfrm>
            <a:off x="8071090" y="6154838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7" name="Á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49"/>
    </mc:Choice>
    <mc:Fallback xmlns="">
      <p:transition spd="slow" advTm="38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Fluxograma: exemplos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C5E3D51-D6BC-4339-AF20-631E66AC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Algoritmo com Seleção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9</a:t>
            </a:fld>
            <a:endParaRPr lang="pt-BR"/>
          </a:p>
        </p:txBody>
      </p:sp>
      <p:pic>
        <p:nvPicPr>
          <p:cNvPr id="9" name="Imagem 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8FB1EB73-18C3-41DB-8734-7383677F9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002" y="1102243"/>
            <a:ext cx="5370677" cy="50239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94E66C0-4B79-496C-86A2-7FF8B565750E}"/>
              </a:ext>
            </a:extLst>
          </p:cNvPr>
          <p:cNvSpPr txBox="1"/>
          <p:nvPr/>
        </p:nvSpPr>
        <p:spPr>
          <a:xfrm>
            <a:off x="8281170" y="6085088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7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27"/>
    </mc:Choice>
    <mc:Fallback xmlns="">
      <p:transition spd="slow" advTm="69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_EaD-2015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EaD-2015" id="{1CD05E6F-FEE5-461F-AFF6-DFFBA44DAB1D}" vid="{425DAB3E-BE53-44FC-8EF9-E93E6EEB7D3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3050</TotalTime>
  <Words>1191</Words>
  <Application>Microsoft Office PowerPoint</Application>
  <PresentationFormat>Widescreen</PresentationFormat>
  <Paragraphs>231</Paragraphs>
  <Slides>19</Slides>
  <Notes>18</Notes>
  <HiddenSlides>0</HiddenSlides>
  <MMClips>19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Bradley Hand ITC</vt:lpstr>
      <vt:lpstr>Calibri</vt:lpstr>
      <vt:lpstr>STXingkai</vt:lpstr>
      <vt:lpstr>Tema_EaD-2015</vt:lpstr>
      <vt:lpstr>Imagem de Bitmap</vt:lpstr>
      <vt:lpstr>Introdução à lógica de programação</vt:lpstr>
      <vt:lpstr>Linguagem natural</vt:lpstr>
      <vt:lpstr>Português estruturado ou pseudocódigo</vt:lpstr>
      <vt:lpstr>Português estruturado ou pseudocódigo</vt:lpstr>
      <vt:lpstr>fluxograma</vt:lpstr>
      <vt:lpstr>fluxograma</vt:lpstr>
      <vt:lpstr>fluxograma</vt:lpstr>
      <vt:lpstr>Fluxograma: exemplos</vt:lpstr>
      <vt:lpstr>Fluxograma: exemplos</vt:lpstr>
      <vt:lpstr>Fluxograma: exemplos</vt:lpstr>
      <vt:lpstr>Português estruturado ou pseudocódigo</vt:lpstr>
      <vt:lpstr>Português estruturado ou pseudocódigo</vt:lpstr>
      <vt:lpstr>Teste de mesa</vt:lpstr>
      <vt:lpstr>Teste de mesa</vt:lpstr>
      <vt:lpstr>Teste de mesa</vt:lpstr>
      <vt:lpstr>Teste de mesa</vt:lpstr>
      <vt:lpstr>Teste de mesa</vt:lpstr>
      <vt:lpstr>Teste de mesa</vt:lpstr>
      <vt:lpstr>Referências</vt:lpstr>
    </vt:vector>
  </TitlesOfParts>
  <Company>Feevale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Ew Baccarin</dc:creator>
  <cp:lastModifiedBy>Gabriel Ew Baccarin</cp:lastModifiedBy>
  <cp:revision>106</cp:revision>
  <dcterms:created xsi:type="dcterms:W3CDTF">2018-11-29T20:08:42Z</dcterms:created>
  <dcterms:modified xsi:type="dcterms:W3CDTF">2019-07-11T23:47:51Z</dcterms:modified>
</cp:coreProperties>
</file>